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0c39c803e_1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0c39c803e_1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0c39c803e_2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0c39c803e_2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0c39c803e_2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0c39c803e_2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0c39c803e_2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0c39c803e_2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0c39c803e_2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0c39c803e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0c39c803e_2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0c39c803e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0c39c803e_1_1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50c39c803e_1_1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0c39c803e_1_1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0c39c803e_1_1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0c39c803e_1_1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0c39c803e_1_1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0c39c803e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0c39c803e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0c39c803e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0c39c803e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0c39c803e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0c39c803e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0c39c803e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0c39c803e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0c39c803e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0c39c803e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0c39c803e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0c39c803e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Security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Exploiting the Vulnerabilities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>
            <p:ph type="title"/>
          </p:nvPr>
        </p:nvSpPr>
        <p:spPr>
          <a:xfrm>
            <a:off x="1145100" y="820050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 Server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Stagefright attack</a:t>
            </a:r>
            <a:endParaRPr/>
          </a:p>
        </p:txBody>
      </p:sp>
      <p:sp>
        <p:nvSpPr>
          <p:cNvPr id="204" name="Google Shape;204;p2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2"/>
          <p:cNvSpPr txBox="1"/>
          <p:nvPr>
            <p:ph idx="2" type="body"/>
          </p:nvPr>
        </p:nvSpPr>
        <p:spPr>
          <a:xfrm>
            <a:off x="4711700" y="82005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Here, we set Host ID i.e. where the compromised data is returned listening on the default port 8080.</a:t>
            </a:r>
            <a:endParaRPr/>
          </a:p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3">
            <a:alphaModFix/>
          </a:blip>
          <a:srcRect b="0" l="0" r="2638" t="65943"/>
          <a:stretch/>
        </p:blipFill>
        <p:spPr>
          <a:xfrm>
            <a:off x="120650" y="3276600"/>
            <a:ext cx="8902699" cy="194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type="title"/>
          </p:nvPr>
        </p:nvSpPr>
        <p:spPr>
          <a:xfrm>
            <a:off x="652200" y="1316700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3"/>
          <p:cNvSpPr txBox="1"/>
          <p:nvPr>
            <p:ph idx="1" type="subTitle"/>
          </p:nvPr>
        </p:nvSpPr>
        <p:spPr>
          <a:xfrm>
            <a:off x="709125" y="3519025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3"/>
          <p:cNvPicPr preferRelativeResize="0"/>
          <p:nvPr/>
        </p:nvPicPr>
        <p:blipFill rotWithShape="1">
          <a:blip r:embed="rId3">
            <a:alphaModFix/>
          </a:blip>
          <a:srcRect b="23071" l="28020" r="28805" t="51097"/>
          <a:stretch/>
        </p:blipFill>
        <p:spPr>
          <a:xfrm>
            <a:off x="4124725" y="1888475"/>
            <a:ext cx="5019274" cy="168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783075" y="1695900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Incomplete slide</a:t>
            </a:r>
            <a:endParaRPr/>
          </a:p>
        </p:txBody>
      </p:sp>
      <p:sp>
        <p:nvSpPr>
          <p:cNvPr id="219" name="Google Shape;219;p24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Shalini ka kam </a:t>
            </a:r>
            <a:endParaRPr/>
          </a:p>
        </p:txBody>
      </p:sp>
      <p:pic>
        <p:nvPicPr>
          <p:cNvPr id="220" name="Google Shape;2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2250" y="0"/>
            <a:ext cx="25717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501" y="0"/>
            <a:ext cx="25717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/>
          <p:nvPr>
            <p:ph type="title"/>
          </p:nvPr>
        </p:nvSpPr>
        <p:spPr>
          <a:xfrm>
            <a:off x="1535700" y="10106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Credential Harvest Attack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Using the Social Engineering Toolkit</a:t>
            </a:r>
            <a:endParaRPr sz="1800"/>
          </a:p>
        </p:txBody>
      </p:sp>
      <p:sp>
        <p:nvSpPr>
          <p:cNvPr id="227" name="Google Shape;227;p25"/>
          <p:cNvSpPr txBox="1"/>
          <p:nvPr>
            <p:ph idx="1" type="subTitle"/>
          </p:nvPr>
        </p:nvSpPr>
        <p:spPr>
          <a:xfrm>
            <a:off x="1535700" y="2941100"/>
            <a:ext cx="3557100" cy="14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fake login page to harvest the Victims credentials….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Vicitm’s easily compromised….</a:t>
            </a:r>
            <a:endParaRPr/>
          </a:p>
        </p:txBody>
      </p:sp>
      <p:pic>
        <p:nvPicPr>
          <p:cNvPr id="228" name="Google Shape;2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2250" y="0"/>
            <a:ext cx="25717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5"/>
          <p:cNvSpPr/>
          <p:nvPr/>
        </p:nvSpPr>
        <p:spPr>
          <a:xfrm>
            <a:off x="6875350" y="315100"/>
            <a:ext cx="771650" cy="135025"/>
          </a:xfrm>
          <a:custGeom>
            <a:rect b="b" l="l" r="r" t="t"/>
            <a:pathLst>
              <a:path extrusionOk="0" h="5401" w="30866">
                <a:moveTo>
                  <a:pt x="0" y="0"/>
                </a:moveTo>
                <a:lnTo>
                  <a:pt x="30609" y="0"/>
                </a:lnTo>
                <a:lnTo>
                  <a:pt x="30866" y="4887"/>
                </a:lnTo>
                <a:lnTo>
                  <a:pt x="515" y="5401"/>
                </a:lnTo>
                <a:close/>
              </a:path>
            </a:pathLst>
          </a:cu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 txBox="1"/>
          <p:nvPr>
            <p:ph type="title"/>
          </p:nvPr>
        </p:nvSpPr>
        <p:spPr>
          <a:xfrm>
            <a:off x="1073875" y="1402750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 sent by the browser is captured.</a:t>
            </a:r>
            <a:endParaRPr/>
          </a:p>
        </p:txBody>
      </p:sp>
      <p:sp>
        <p:nvSpPr>
          <p:cNvPr id="235" name="Google Shape;235;p26"/>
          <p:cNvSpPr txBox="1"/>
          <p:nvPr>
            <p:ph idx="1" type="subTitle"/>
          </p:nvPr>
        </p:nvSpPr>
        <p:spPr>
          <a:xfrm>
            <a:off x="1073875" y="359125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Victim is redirected to a legit web-page so that they are not aware of the exploitation</a:t>
            </a:r>
            <a:endParaRPr/>
          </a:p>
        </p:txBody>
      </p:sp>
      <p:sp>
        <p:nvSpPr>
          <p:cNvPr id="236" name="Google Shape;236;p26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p26"/>
          <p:cNvPicPr preferRelativeResize="0"/>
          <p:nvPr/>
        </p:nvPicPr>
        <p:blipFill rotWithShape="1">
          <a:blip r:embed="rId3">
            <a:alphaModFix/>
          </a:blip>
          <a:srcRect b="0" l="0" r="47396" t="45220"/>
          <a:stretch/>
        </p:blipFill>
        <p:spPr>
          <a:xfrm>
            <a:off x="4333800" y="1226525"/>
            <a:ext cx="4810200" cy="281757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6"/>
          <p:cNvSpPr/>
          <p:nvPr/>
        </p:nvSpPr>
        <p:spPr>
          <a:xfrm>
            <a:off x="5589300" y="3247325"/>
            <a:ext cx="1073875" cy="302225"/>
          </a:xfrm>
          <a:custGeom>
            <a:rect b="b" l="l" r="r" t="t"/>
            <a:pathLst>
              <a:path extrusionOk="0" h="12089" w="42955">
                <a:moveTo>
                  <a:pt x="0" y="0"/>
                </a:moveTo>
                <a:lnTo>
                  <a:pt x="772" y="12089"/>
                </a:lnTo>
                <a:lnTo>
                  <a:pt x="42955" y="12089"/>
                </a:lnTo>
                <a:lnTo>
                  <a:pt x="42955" y="0"/>
                </a:lnTo>
                <a:close/>
              </a:path>
            </a:pathLst>
          </a:custGeom>
          <a:noFill/>
          <a:ln cap="flat" cmpd="sng" w="7620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was our progress till now.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are further working on below topics 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How to Embed the Malicious Payload in Legitimate App so as to trick the victim.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794325" y="143207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Creation of Malicious Payload </a:t>
            </a:r>
            <a:endParaRPr/>
          </a:p>
        </p:txBody>
      </p:sp>
      <p:sp>
        <p:nvSpPr>
          <p:cNvPr id="141" name="Google Shape;141;p14"/>
          <p:cNvSpPr txBox="1"/>
          <p:nvPr>
            <p:ph idx="1" type="subTitle"/>
          </p:nvPr>
        </p:nvSpPr>
        <p:spPr>
          <a:xfrm>
            <a:off x="794325" y="32904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</a:t>
            </a:r>
            <a:r>
              <a:rPr lang="en"/>
              <a:t>tasploit  is used for the creation.</a:t>
            </a:r>
            <a:endParaRPr/>
          </a:p>
        </p:txBody>
      </p:sp>
      <p:sp>
        <p:nvSpPr>
          <p:cNvPr id="142" name="Google Shape;142;p14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14"/>
          <p:cNvPicPr preferRelativeResize="0"/>
          <p:nvPr/>
        </p:nvPicPr>
        <p:blipFill rotWithShape="1">
          <a:blip r:embed="rId3">
            <a:alphaModFix/>
          </a:blip>
          <a:srcRect b="-1974" l="-970" r="50970" t="46048"/>
          <a:stretch/>
        </p:blipFill>
        <p:spPr>
          <a:xfrm>
            <a:off x="4200600" y="1130300"/>
            <a:ext cx="4572000" cy="3178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018100" y="820050"/>
            <a:ext cx="18393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Metasploit </a:t>
            </a:r>
            <a:endParaRPr/>
          </a:p>
        </p:txBody>
      </p:sp>
      <p:sp>
        <p:nvSpPr>
          <p:cNvPr id="149" name="Google Shape;149;p15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15"/>
          <p:cNvPicPr preferRelativeResize="0"/>
          <p:nvPr/>
        </p:nvPicPr>
        <p:blipFill rotWithShape="1">
          <a:blip r:embed="rId3">
            <a:alphaModFix/>
          </a:blip>
          <a:srcRect b="0" l="0" r="54400" t="9403"/>
          <a:stretch/>
        </p:blipFill>
        <p:spPr>
          <a:xfrm>
            <a:off x="4178300" y="307975"/>
            <a:ext cx="4521202" cy="452754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5"/>
          <p:cNvSpPr txBox="1"/>
          <p:nvPr>
            <p:ph idx="1" type="subTitle"/>
          </p:nvPr>
        </p:nvSpPr>
        <p:spPr>
          <a:xfrm>
            <a:off x="1018100" y="1696600"/>
            <a:ext cx="3036300" cy="27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 ____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Firstly, we make the malicious payload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 we use the metasploit console to make our server which the payload will connect after the user installs the application and runs it.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 responds to it but in a way as the payload takes full access of your phone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Social engineering can be used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Loss of control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Loss of user data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More which you can add here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Malicious Application installed </a:t>
            </a:r>
            <a:endParaRPr/>
          </a:p>
        </p:txBody>
      </p:sp>
      <p:sp>
        <p:nvSpPr>
          <p:cNvPr id="157" name="Google Shape;157;p1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Victim installs malicious app.</a:t>
            </a:r>
            <a:endParaRPr/>
          </a:p>
        </p:txBody>
      </p:sp>
      <p:pic>
        <p:nvPicPr>
          <p:cNvPr id="158" name="Google Shape;158;p16"/>
          <p:cNvPicPr preferRelativeResize="0"/>
          <p:nvPr/>
        </p:nvPicPr>
        <p:blipFill rotWithShape="1">
          <a:blip r:embed="rId3">
            <a:alphaModFix/>
          </a:blip>
          <a:srcRect b="2706" l="0" r="0" t="24528"/>
          <a:stretch/>
        </p:blipFill>
        <p:spPr>
          <a:xfrm>
            <a:off x="5745850" y="285225"/>
            <a:ext cx="3090800" cy="449790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/>
          <p:nvPr/>
        </p:nvSpPr>
        <p:spPr>
          <a:xfrm>
            <a:off x="7950848" y="833131"/>
            <a:ext cx="919090" cy="1245794"/>
          </a:xfrm>
          <a:custGeom>
            <a:rect b="b" l="l" r="r" t="t"/>
            <a:pathLst>
              <a:path extrusionOk="0" h="32540" w="28332">
                <a:moveTo>
                  <a:pt x="1103" y="4804"/>
                </a:moveTo>
                <a:cubicBezTo>
                  <a:pt x="6597" y="1508"/>
                  <a:pt x="15615" y="-2340"/>
                  <a:pt x="20146" y="2191"/>
                </a:cubicBezTo>
                <a:cubicBezTo>
                  <a:pt x="26103" y="8148"/>
                  <a:pt x="31704" y="20878"/>
                  <a:pt x="25747" y="26835"/>
                </a:cubicBezTo>
                <a:cubicBezTo>
                  <a:pt x="20009" y="32573"/>
                  <a:pt x="6343" y="35194"/>
                  <a:pt x="1476" y="28702"/>
                </a:cubicBezTo>
                <a:cubicBezTo>
                  <a:pt x="-843" y="25608"/>
                  <a:pt x="730" y="20993"/>
                  <a:pt x="730" y="17126"/>
                </a:cubicBezTo>
                <a:cubicBezTo>
                  <a:pt x="730" y="13641"/>
                  <a:pt x="-827" y="9789"/>
                  <a:pt x="730" y="6671"/>
                </a:cubicBezTo>
                <a:cubicBezTo>
                  <a:pt x="1164" y="5801"/>
                  <a:pt x="2970" y="5776"/>
                  <a:pt x="2970" y="4804"/>
                </a:cubicBezTo>
              </a:path>
            </a:pathLst>
          </a:cu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765175" y="1416050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Control of the Victim’s Android</a:t>
            </a:r>
            <a:endParaRPr/>
          </a:p>
        </p:txBody>
      </p:sp>
      <p:sp>
        <p:nvSpPr>
          <p:cNvPr id="165" name="Google Shape;165;p17"/>
          <p:cNvSpPr txBox="1"/>
          <p:nvPr>
            <p:ph idx="1" type="subTitle"/>
          </p:nvPr>
        </p:nvSpPr>
        <p:spPr>
          <a:xfrm>
            <a:off x="850225" y="2830575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Meterpreter is the command line interpreter of Metasploit, includes set of commands that controls Victim’s Android.</a:t>
            </a:r>
            <a:endParaRPr/>
          </a:p>
        </p:txBody>
      </p:sp>
      <p:pic>
        <p:nvPicPr>
          <p:cNvPr id="166" name="Google Shape;166;p17"/>
          <p:cNvPicPr preferRelativeResize="0"/>
          <p:nvPr/>
        </p:nvPicPr>
        <p:blipFill rotWithShape="1">
          <a:blip r:embed="rId3">
            <a:alphaModFix/>
          </a:blip>
          <a:srcRect b="0" l="0" r="49166" t="74885"/>
          <a:stretch/>
        </p:blipFill>
        <p:spPr>
          <a:xfrm>
            <a:off x="4093575" y="1416050"/>
            <a:ext cx="4404077" cy="237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1271800" y="338150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access to Victim’s Android Camera</a:t>
            </a:r>
            <a:endParaRPr/>
          </a:p>
        </p:txBody>
      </p:sp>
      <p:sp>
        <p:nvSpPr>
          <p:cNvPr id="172" name="Google Shape;172;p18"/>
          <p:cNvSpPr txBox="1"/>
          <p:nvPr>
            <p:ph idx="1" type="subTitle"/>
          </p:nvPr>
        </p:nvSpPr>
        <p:spPr>
          <a:xfrm>
            <a:off x="5187875" y="6864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Without victim’s knowledge, their camera is compromised exposing whatever scene android is facing towards.</a:t>
            </a:r>
            <a:endParaRPr/>
          </a:p>
        </p:txBody>
      </p:sp>
      <p:pic>
        <p:nvPicPr>
          <p:cNvPr id="173" name="Google Shape;173;p18"/>
          <p:cNvPicPr preferRelativeResize="0"/>
          <p:nvPr/>
        </p:nvPicPr>
        <p:blipFill rotWithShape="1">
          <a:blip r:embed="rId3">
            <a:alphaModFix/>
          </a:blip>
          <a:srcRect b="22635" l="42626" r="8218" t="18980"/>
          <a:stretch/>
        </p:blipFill>
        <p:spPr>
          <a:xfrm>
            <a:off x="374712" y="1731500"/>
            <a:ext cx="4494826" cy="3002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8"/>
          <p:cNvPicPr preferRelativeResize="0"/>
          <p:nvPr/>
        </p:nvPicPr>
        <p:blipFill rotWithShape="1">
          <a:blip r:embed="rId4">
            <a:alphaModFix/>
          </a:blip>
          <a:srcRect b="10110" l="0" r="64753" t="54387"/>
          <a:stretch/>
        </p:blipFill>
        <p:spPr>
          <a:xfrm>
            <a:off x="5450450" y="1856900"/>
            <a:ext cx="3435125" cy="275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2250" y="0"/>
            <a:ext cx="25717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9"/>
          <p:cNvSpPr txBox="1"/>
          <p:nvPr/>
        </p:nvSpPr>
        <p:spPr>
          <a:xfrm>
            <a:off x="7035225" y="1729000"/>
            <a:ext cx="18744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This is victim’s Home-Screen</a:t>
            </a:r>
            <a:endParaRPr b="1"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1" name="Google Shape;181;p19"/>
          <p:cNvPicPr preferRelativeResize="0"/>
          <p:nvPr/>
        </p:nvPicPr>
        <p:blipFill rotWithShape="1">
          <a:blip r:embed="rId4">
            <a:alphaModFix/>
          </a:blip>
          <a:srcRect b="0" l="0" r="49166" t="83876"/>
          <a:stretch/>
        </p:blipFill>
        <p:spPr>
          <a:xfrm>
            <a:off x="0" y="2690500"/>
            <a:ext cx="6572251" cy="1172578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9"/>
          <p:cNvSpPr txBox="1"/>
          <p:nvPr/>
        </p:nvSpPr>
        <p:spPr>
          <a:xfrm>
            <a:off x="1482200" y="1212613"/>
            <a:ext cx="41745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Playing Mp3 file on Victim’s Android.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Without any music player and in background. 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Victims Call record dumps </a:t>
            </a:r>
            <a:endParaRPr/>
          </a:p>
        </p:txBody>
      </p:sp>
      <p:sp>
        <p:nvSpPr>
          <p:cNvPr id="188" name="Google Shape;188;p20"/>
          <p:cNvSpPr txBox="1"/>
          <p:nvPr>
            <p:ph idx="1" type="subTitle"/>
          </p:nvPr>
        </p:nvSpPr>
        <p:spPr>
          <a:xfrm>
            <a:off x="1297500" y="2903925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access to his call records and message records and more….</a:t>
            </a:r>
            <a:endParaRPr/>
          </a:p>
        </p:txBody>
      </p:sp>
      <p:sp>
        <p:nvSpPr>
          <p:cNvPr id="189" name="Google Shape;189;p20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0"/>
          <p:cNvPicPr preferRelativeResize="0"/>
          <p:nvPr/>
        </p:nvPicPr>
        <p:blipFill rotWithShape="1">
          <a:blip r:embed="rId3">
            <a:alphaModFix/>
          </a:blip>
          <a:srcRect b="16306" l="47397" r="4721" t="14064"/>
          <a:stretch/>
        </p:blipFill>
        <p:spPr>
          <a:xfrm>
            <a:off x="4572000" y="743475"/>
            <a:ext cx="4378402" cy="358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type="title"/>
          </p:nvPr>
        </p:nvSpPr>
        <p:spPr>
          <a:xfrm>
            <a:off x="243400" y="14678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Stagefright Integer Overflow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Attack over the Android </a:t>
            </a:r>
            <a:endParaRPr/>
          </a:p>
        </p:txBody>
      </p:sp>
      <p:sp>
        <p:nvSpPr>
          <p:cNvPr id="196" name="Google Shape;196;p21"/>
          <p:cNvSpPr txBox="1"/>
          <p:nvPr>
            <p:ph idx="1" type="subTitle"/>
          </p:nvPr>
        </p:nvSpPr>
        <p:spPr>
          <a:xfrm>
            <a:off x="243400" y="36523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Classified: can only be used with Stock Android . Hence not works with custom Android.</a:t>
            </a:r>
            <a:endParaRPr/>
          </a:p>
        </p:txBody>
      </p:sp>
      <p:sp>
        <p:nvSpPr>
          <p:cNvPr id="197" name="Google Shape;197;p2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3">
            <a:alphaModFix/>
          </a:blip>
          <a:srcRect b="22968" l="0" r="38612" t="7155"/>
          <a:stretch/>
        </p:blipFill>
        <p:spPr>
          <a:xfrm>
            <a:off x="3429000" y="1073300"/>
            <a:ext cx="5613398" cy="35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